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 Light" panose="020B0604020202020204" charset="0"/>
      <p:regular r:id="rId28"/>
    </p:embeddedFont>
    <p:embeddedFont>
      <p:font typeface="Montserrat Light Bold" panose="020B0604020202020204" charset="0"/>
      <p:regular r:id="rId29"/>
    </p:embeddedFont>
    <p:embeddedFont>
      <p:font typeface="Open Sans" panose="020B0604020202020204" charset="0"/>
      <p:regular r:id="rId30"/>
    </p:embeddedFont>
    <p:embeddedFont>
      <p:font typeface="Open Sans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1888" r="1188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200" y="4340088"/>
            <a:ext cx="14000707" cy="4947189"/>
            <a:chOff x="0" y="0"/>
            <a:chExt cx="18667610" cy="6596252"/>
          </a:xfrm>
        </p:grpSpPr>
        <p:sp>
          <p:nvSpPr>
            <p:cNvPr id="3" name="TextBox 3"/>
            <p:cNvSpPr txBox="1"/>
            <p:nvPr/>
          </p:nvSpPr>
          <p:spPr>
            <a:xfrm>
              <a:off x="0" y="19050"/>
              <a:ext cx="17080621" cy="642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28"/>
                </a:lnSpc>
              </a:pPr>
              <a:r>
                <a:rPr lang="en-US" sz="3300" spc="330">
                  <a:solidFill>
                    <a:srgbClr val="FFFFFF"/>
                  </a:solidFill>
                  <a:latin typeface="Open Sans Bold"/>
                </a:rPr>
                <a:t>FINAL EXAM PROJECT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222439"/>
              <a:ext cx="18667610" cy="3441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888"/>
                </a:lnSpc>
              </a:pPr>
              <a:r>
                <a:rPr lang="en-US" sz="9600" spc="-192">
                  <a:solidFill>
                    <a:srgbClr val="FFFFFF"/>
                  </a:solidFill>
                  <a:latin typeface="Open Sans Bold"/>
                </a:rPr>
                <a:t>E-commerce Platform for Small Businesses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06214"/>
              <a:ext cx="17080622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79">
                  <a:solidFill>
                    <a:srgbClr val="FFFFFF"/>
                  </a:solidFill>
                  <a:latin typeface="Open Sans"/>
                </a:rPr>
                <a:t>Project Management &amp; Interpersonal Skills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6364462"/>
              <a:ext cx="2979261" cy="231790"/>
            </a:xfrm>
            <a:prstGeom prst="rect">
              <a:avLst/>
            </a:pr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</a:blip>
          <a:srcRect l="21292" r="21292"/>
          <a:stretch>
            <a:fillRect/>
          </a:stretch>
        </p:blipFill>
        <p:spPr>
          <a:xfrm>
            <a:off x="8910236" y="-525728"/>
            <a:ext cx="9758764" cy="1133845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839186" y="4602480"/>
            <a:ext cx="2234446" cy="17384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839186" y="1028700"/>
            <a:ext cx="9188273" cy="3071010"/>
            <a:chOff x="0" y="0"/>
            <a:chExt cx="12251031" cy="4094680"/>
          </a:xfrm>
        </p:grpSpPr>
        <p:sp>
          <p:nvSpPr>
            <p:cNvPr id="5" name="TextBox 5"/>
            <p:cNvSpPr txBox="1"/>
            <p:nvPr/>
          </p:nvSpPr>
          <p:spPr>
            <a:xfrm>
              <a:off x="4" y="-9525"/>
              <a:ext cx="12251027" cy="2828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 spc="210">
                  <a:solidFill>
                    <a:srgbClr val="FFFFFF"/>
                  </a:solidFill>
                  <a:latin typeface="Open Sans Bold"/>
                </a:rPr>
                <a:t>Project Deliverables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332680"/>
              <a:ext cx="12251031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 spc="380">
                  <a:solidFill>
                    <a:srgbClr val="FFFFFF"/>
                  </a:solidFill>
                  <a:latin typeface="Open Sans Bold"/>
                </a:rPr>
                <a:t>PHASE 3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579082" y="1097768"/>
            <a:ext cx="8013084" cy="729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Project Charter Document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Stakeholders List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Project Deliverables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WBS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Gantt Chart and Network Diagram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Requirements List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Business Requirements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Business Requirements to Functional Requirements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Risks and Responses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5 types of conflicts and how to resolve them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Wireframes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Flowcharts, Use case diagram, and Sequence diagram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Application Architecture and Technical Design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Technical Design Document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l="9833" r="9833"/>
          <a:stretch>
            <a:fillRect/>
          </a:stretch>
        </p:blipFill>
        <p:spPr>
          <a:xfrm>
            <a:off x="2145923" y="-770581"/>
            <a:ext cx="5948764" cy="493671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430233"/>
            <a:ext cx="2234446" cy="17384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TextBox 4"/>
          <p:cNvSpPr txBox="1"/>
          <p:nvPr/>
        </p:nvSpPr>
        <p:spPr>
          <a:xfrm>
            <a:off x="1591993" y="5762625"/>
            <a:ext cx="7814275" cy="2718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Montserrat Light"/>
              </a:rPr>
              <a:t>Test Scenarios, Test Cases, and Test Scripts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Montserrat Light"/>
              </a:rPr>
              <a:t>Test Results Documentation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Montserrat Light"/>
              </a:rPr>
              <a:t>Readiness Evaluations Reports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Montserrat Light"/>
              </a:rPr>
              <a:t>Application Defect Resolution Reports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Montserrat Light"/>
              </a:rPr>
              <a:t>Application Source Code and Documentation 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Montserrat Light"/>
              </a:rPr>
              <a:t>Documented Implementation Project Closeout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40000"/>
          </a:blip>
          <a:srcRect l="17497" r="3578"/>
          <a:stretch>
            <a:fillRect/>
          </a:stretch>
        </p:blipFill>
        <p:spPr>
          <a:xfrm>
            <a:off x="10193313" y="5463644"/>
            <a:ext cx="5948764" cy="5021729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15024854" y="7788401"/>
            <a:ext cx="2234446" cy="17384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TextBox 7"/>
          <p:cNvSpPr txBox="1"/>
          <p:nvPr/>
        </p:nvSpPr>
        <p:spPr>
          <a:xfrm>
            <a:off x="9406268" y="1211520"/>
            <a:ext cx="7522854" cy="2718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Montserrat Light"/>
              </a:rPr>
              <a:t>Application Implementation Plan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Montserrat Light"/>
              </a:rPr>
              <a:t>Front-end source code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Montserrat Light"/>
              </a:rPr>
              <a:t>Back-end source code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Montserrat Light"/>
              </a:rPr>
              <a:t>Report of Data Conversion and Synchronization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Montserrat Light"/>
              </a:rPr>
              <a:t>Detailed Test Plan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32601" b="32601"/>
          <a:stretch>
            <a:fillRect/>
          </a:stretch>
        </p:blipFill>
        <p:spPr>
          <a:xfrm>
            <a:off x="-218584" y="-238122"/>
            <a:ext cx="18725167" cy="434929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445296" y="1980004"/>
            <a:ext cx="2234446" cy="17384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3349979" y="1146979"/>
            <a:ext cx="13909321" cy="2013735"/>
            <a:chOff x="0" y="0"/>
            <a:chExt cx="18545761" cy="2684980"/>
          </a:xfrm>
        </p:grpSpPr>
        <p:sp>
          <p:nvSpPr>
            <p:cNvPr id="5" name="TextBox 5"/>
            <p:cNvSpPr txBox="1"/>
            <p:nvPr/>
          </p:nvSpPr>
          <p:spPr>
            <a:xfrm>
              <a:off x="6" y="-9525"/>
              <a:ext cx="18545756" cy="141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400"/>
                </a:lnSpc>
              </a:pPr>
              <a:r>
                <a:rPr lang="en-US" sz="7000" spc="210">
                  <a:solidFill>
                    <a:srgbClr val="FFFFFF"/>
                  </a:solidFill>
                  <a:latin typeface="Open Sans Bold"/>
                </a:rPr>
                <a:t>Conflicts &amp; Resolution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22980"/>
              <a:ext cx="18545761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60"/>
                </a:lnSpc>
              </a:pPr>
              <a:r>
                <a:rPr lang="en-US" sz="3800" spc="380">
                  <a:solidFill>
                    <a:srgbClr val="FFFFFF"/>
                  </a:solidFill>
                  <a:latin typeface="Open Sans Bold"/>
                </a:rPr>
                <a:t>PHASE 4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881697" y="6034251"/>
            <a:ext cx="4985891" cy="278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20" lvl="1" indent="-26416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Project Vision</a:t>
            </a:r>
          </a:p>
          <a:p>
            <a:pPr marL="528320" lvl="1" indent="-26416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Group Differences</a:t>
            </a:r>
          </a:p>
          <a:p>
            <a:pPr marL="528320" lvl="1" indent="-26416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Poor Leadership</a:t>
            </a:r>
          </a:p>
          <a:p>
            <a:pPr marL="528320" lvl="1" indent="-26416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Conflict Disagreements</a:t>
            </a:r>
          </a:p>
          <a:p>
            <a:pPr marL="528320" lvl="1" indent="-26416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Lack of Communication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81697" y="5086350"/>
            <a:ext cx="3893344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5 Types of Conflicts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29668" y="5086350"/>
            <a:ext cx="344328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Resolution Types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29668" y="6034251"/>
            <a:ext cx="3597027" cy="278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20" lvl="1" indent="-26416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Forcing</a:t>
            </a:r>
          </a:p>
          <a:p>
            <a:pPr marL="528320" lvl="1" indent="-26416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Smoothing</a:t>
            </a:r>
          </a:p>
          <a:p>
            <a:pPr marL="528320" lvl="1" indent="-26416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Withdrawing</a:t>
            </a:r>
          </a:p>
          <a:p>
            <a:pPr marL="528320" lvl="1" indent="-26416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Compromising</a:t>
            </a:r>
          </a:p>
          <a:p>
            <a:pPr marL="528320" lvl="1" indent="-26416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Problem Solving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38150" y="0"/>
            <a:ext cx="19164300" cy="29718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16625034" y="1398979"/>
            <a:ext cx="2234446" cy="17384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899478"/>
            <a:ext cx="14991272" cy="107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40"/>
              </a:lnSpc>
            </a:pPr>
            <a:r>
              <a:rPr lang="en-US" sz="6500" spc="65">
                <a:solidFill>
                  <a:srgbClr val="FFFFFF"/>
                </a:solidFill>
                <a:latin typeface="Open Sans"/>
              </a:rPr>
              <a:t>Example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834845"/>
            <a:ext cx="1623060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  <a:spcBef>
                <a:spcPct val="0"/>
              </a:spcBef>
            </a:pPr>
            <a:r>
              <a:rPr lang="en-US" sz="3000" spc="30">
                <a:solidFill>
                  <a:srgbClr val="000000"/>
                </a:solidFill>
                <a:latin typeface="Montserrat Light"/>
              </a:rPr>
              <a:t>As different cultures speak different languages, the people from outside of your community feel left aside and work will not be able to as smoothly as PM wants.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661624"/>
            <a:ext cx="1623060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  <a:spcBef>
                <a:spcPct val="0"/>
              </a:spcBef>
            </a:pPr>
            <a:r>
              <a:rPr lang="en-US" sz="3000" spc="30">
                <a:solidFill>
                  <a:srgbClr val="000000"/>
                </a:solidFill>
                <a:latin typeface="Montserrat Light"/>
              </a:rPr>
              <a:t>Introduce each other well and organize activities to mix the different people from different cultures. Try to use words of their language to make them feel comfortable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838345"/>
            <a:ext cx="16230600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  <a:spcBef>
                <a:spcPct val="0"/>
              </a:spcBef>
            </a:pPr>
            <a:r>
              <a:rPr lang="en-US" sz="3000" spc="30">
                <a:solidFill>
                  <a:srgbClr val="000000"/>
                </a:solidFill>
                <a:latin typeface="Montserrat Light"/>
              </a:rPr>
              <a:t>Conflict Type : </a:t>
            </a:r>
            <a:r>
              <a:rPr lang="en-US" sz="3000" spc="30">
                <a:solidFill>
                  <a:srgbClr val="000000"/>
                </a:solidFill>
                <a:latin typeface="Montserrat Light Bold"/>
              </a:rPr>
              <a:t>Group Differences</a:t>
            </a:r>
            <a:r>
              <a:rPr lang="en-US" sz="3000" spc="30">
                <a:solidFill>
                  <a:srgbClr val="000000"/>
                </a:solidFill>
                <a:latin typeface="Montserrat Light"/>
              </a:rPr>
              <a:t> / Conflicts arisen from Cultural differences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680772"/>
            <a:ext cx="16230600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  <a:spcBef>
                <a:spcPct val="0"/>
              </a:spcBef>
            </a:pPr>
            <a:r>
              <a:rPr lang="en-US" sz="3000" spc="30">
                <a:solidFill>
                  <a:srgbClr val="000000"/>
                </a:solidFill>
                <a:latin typeface="Montserrat Light"/>
              </a:rPr>
              <a:t>Resolution Type : </a:t>
            </a:r>
            <a:r>
              <a:rPr lang="en-US" sz="3000" spc="30">
                <a:solidFill>
                  <a:srgbClr val="000000"/>
                </a:solidFill>
                <a:latin typeface="Montserrat Light Bold"/>
              </a:rPr>
              <a:t>Smoothing</a:t>
            </a:r>
            <a:r>
              <a:rPr lang="en-US" sz="3000" spc="30">
                <a:solidFill>
                  <a:srgbClr val="000000"/>
                </a:solidFill>
                <a:latin typeface="Montserrat Light"/>
              </a:rPr>
              <a:t>  |  Style : </a:t>
            </a:r>
            <a:r>
              <a:rPr lang="en-US" sz="3000" spc="30">
                <a:solidFill>
                  <a:srgbClr val="000000"/>
                </a:solidFill>
                <a:latin typeface="Montserrat Light Bold"/>
              </a:rPr>
              <a:t>Accomodation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0000"/>
          </a:blip>
          <a:srcRect t="9218" b="619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3260363" y="2838649"/>
            <a:ext cx="11767275" cy="4609703"/>
            <a:chOff x="0" y="0"/>
            <a:chExt cx="15689700" cy="6146271"/>
          </a:xfrm>
        </p:grpSpPr>
        <p:sp>
          <p:nvSpPr>
            <p:cNvPr id="4" name="TextBox 4"/>
            <p:cNvSpPr txBox="1"/>
            <p:nvPr/>
          </p:nvSpPr>
          <p:spPr>
            <a:xfrm>
              <a:off x="0" y="3206075"/>
              <a:ext cx="15689700" cy="765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3300" spc="429">
                  <a:solidFill>
                    <a:srgbClr val="000000"/>
                  </a:solidFill>
                  <a:latin typeface="Open Sans"/>
                </a:rPr>
                <a:t>WORK BREAKDOWN STRUCTURE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9550"/>
              <a:ext cx="15689700" cy="2425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90"/>
                </a:lnSpc>
              </a:pPr>
              <a:r>
                <a:rPr lang="en-US" sz="13000" spc="-260">
                  <a:solidFill>
                    <a:srgbClr val="000000"/>
                  </a:solidFill>
                  <a:latin typeface="Open Sans Bold"/>
                </a:rPr>
                <a:t>WBS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6355219" y="4638382"/>
              <a:ext cx="2979261" cy="23179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8588" y="5450946"/>
              <a:ext cx="15672525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Open Sans"/>
                </a:rPr>
                <a:t>PHASE 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l="20774" r="20774"/>
          <a:stretch>
            <a:fillRect/>
          </a:stretch>
        </p:blipFill>
        <p:spPr>
          <a:xfrm>
            <a:off x="-234374" y="-209286"/>
            <a:ext cx="9374427" cy="1070557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536959"/>
            <a:ext cx="7043935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E1/1	 PROJECT INITIATION AND PLANNING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E1/1.1	      DEFINE PROJECT CHARTER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E1/1.2	      IDENTIFY STAKEHOLDERS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E1/1.3	      CREATE PROJECT DELIVERABLES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E1/1.4	      CREATE SCOPE STATEMENT INCLUDING WBS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E1/1.5	      CREATE PROJECT SCHEDULE AND TIMELINE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E1/1.6	      CREATE PROJECT COMMUNICATION PLAN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1028700"/>
            <a:ext cx="2234446" cy="17384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AutoShape 5"/>
          <p:cNvSpPr/>
          <p:nvPr/>
        </p:nvSpPr>
        <p:spPr>
          <a:xfrm>
            <a:off x="15001548" y="9084457"/>
            <a:ext cx="2234446" cy="17384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TextBox 6"/>
          <p:cNvSpPr txBox="1"/>
          <p:nvPr/>
        </p:nvSpPr>
        <p:spPr>
          <a:xfrm>
            <a:off x="1028700" y="3990975"/>
            <a:ext cx="7672585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E1/2	   ANALYSIS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E1/2.1	      REQUIREMENT GATHERING AND ANALYSIS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E1/2.2	      GATHER BUSINESS REQUIREMENTS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E1/2.3	      CONVERT BUSINESS REQUIREMENTS TO FUNCTIONAL REQUIREMENTS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E1/2.4	      IDENTIFY 5 TYPES OF CONFLICTS AND HOW TO RESOLVE THEM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E1/2.5	      IDENTIFY RISKS AND RESPONSES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920489"/>
            <a:ext cx="7501135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E1/3	   DESIGN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E1/3.1	      CREATE WIRE-FRAMES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E1/3.2	      PREPARE FLOWCHARTS, USE CASE DIAGRAM, AND SEQUENCE DIAGRAM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E1/3.3	      APPLICATION ARCHITECTURE AND TECHNICAL DESIGN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E1/3.4	      CREATE TECHNICAL DESIGN DOCUMENT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77450" y="1403609"/>
            <a:ext cx="7501135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E1/4	   DEVELOPMENT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E1/4.1	      APPLICATION IMPLEMENTATION PLAN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E1/4.2	      FRONT-END DEVELOPMENT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E1/4.3	      BACK-END DEVELOPMENT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E1/4.4	      DATA CONVERSION, SYNCHRONIZATION, AND REPORTING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E1/4.5	      APPLICATION MAINTENANCE, SUPPORT AND TRANSITION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77450" y="4276725"/>
            <a:ext cx="7501135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E1/5	   TESTING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E1/5.1	      DETAILED TEST PLANS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E1/5.2	      CREATE TEST SCENARIOS, TEST CASES, AND TEST SCRIPTS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E1/5.3	      DOCUMENT TEST RESULTS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E1/5.4	      ERROR HANDLING &amp; IMPROVEMENTS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77450" y="7063364"/>
            <a:ext cx="7501135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E1/6	   DEPLOYMENT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E1/6.1	      RELEASE READINESS EVALUATIONS AND REPORTS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E1/6.2	      APPLICATION DEFECT RESOLUTION REPORTS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E1/6.3	      APPLICATION SOURCE CODE AND DOCUMENTATION </a:t>
            </a:r>
          </a:p>
          <a:p>
            <a:pPr>
              <a:lnSpc>
                <a:spcPts val="2250"/>
              </a:lnSpc>
            </a:pPr>
            <a:r>
              <a:rPr lang="en-US" sz="1500" spc="195">
                <a:solidFill>
                  <a:srgbClr val="FFFFFF"/>
                </a:solidFill>
                <a:latin typeface="Open Sans"/>
              </a:rPr>
              <a:t>E1/6.4	      DOCUMENTED IMPLEMENTATION PROJECT CLOSEOUT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0000"/>
          </a:blip>
          <a:srcRect l="548" t="8261" r="716" b="843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00000">
              <a:alpha val="68627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3260363" y="3343283"/>
            <a:ext cx="11767275" cy="3600434"/>
            <a:chOff x="0" y="0"/>
            <a:chExt cx="15689700" cy="4800579"/>
          </a:xfrm>
        </p:grpSpPr>
        <p:sp>
          <p:nvSpPr>
            <p:cNvPr id="4" name="TextBox 4"/>
            <p:cNvSpPr txBox="1"/>
            <p:nvPr/>
          </p:nvSpPr>
          <p:spPr>
            <a:xfrm>
              <a:off x="0" y="1860383"/>
              <a:ext cx="15689700" cy="765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3300" spc="429">
                  <a:solidFill>
                    <a:srgbClr val="FFFFFF"/>
                  </a:solidFill>
                  <a:latin typeface="Open Sans"/>
                </a:rPr>
                <a:t>GANTT CHART &amp; NETWORK DIAGRAM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4775"/>
              <a:ext cx="15689700" cy="1184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92"/>
                </a:lnSpc>
              </a:pPr>
              <a:r>
                <a:rPr lang="en-US" sz="6400" spc="-128">
                  <a:solidFill>
                    <a:srgbClr val="FFFFFF"/>
                  </a:solidFill>
                  <a:latin typeface="Open Sans Bold"/>
                </a:rPr>
                <a:t>Project Schedule and Timeline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6355219" y="3292690"/>
              <a:ext cx="2979261" cy="23179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8588" y="4105254"/>
              <a:ext cx="15672525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FFFFFF"/>
                  </a:solidFill>
                  <a:latin typeface="Open Sans"/>
                </a:rPr>
                <a:t>PHASE 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37301"/>
          <a:stretch>
            <a:fillRect/>
          </a:stretch>
        </p:blipFill>
        <p:spPr>
          <a:xfrm>
            <a:off x="0" y="86808"/>
            <a:ext cx="11412181" cy="101133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82064"/>
          <a:stretch>
            <a:fillRect/>
          </a:stretch>
        </p:blipFill>
        <p:spPr>
          <a:xfrm>
            <a:off x="11183106" y="8357721"/>
            <a:ext cx="7104894" cy="180115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440317" y="544793"/>
            <a:ext cx="4140499" cy="83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  <a:spcBef>
                <a:spcPct val="0"/>
              </a:spcBef>
            </a:pPr>
            <a:r>
              <a:rPr lang="en-US" sz="4600" spc="46">
                <a:solidFill>
                  <a:srgbClr val="000000"/>
                </a:solidFill>
                <a:latin typeface="Open Sans Bold"/>
              </a:rPr>
              <a:t>GANTT CHART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41792"/>
          <a:stretch>
            <a:fillRect/>
          </a:stretch>
        </p:blipFill>
        <p:spPr>
          <a:xfrm>
            <a:off x="1429235" y="2740362"/>
            <a:ext cx="15429530" cy="545604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26721" y="1465303"/>
            <a:ext cx="6234559" cy="86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4800" spc="48">
                <a:solidFill>
                  <a:srgbClr val="000000"/>
                </a:solidFill>
                <a:latin typeface="Open Sans Bold"/>
              </a:rPr>
              <a:t>NETWORK DIAGRAM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890" t="83281" r="24105" b="7512"/>
          <a:stretch>
            <a:fillRect/>
          </a:stretch>
        </p:blipFill>
        <p:spPr>
          <a:xfrm>
            <a:off x="3546887" y="8459813"/>
            <a:ext cx="11197508" cy="913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49155" y="-449155"/>
            <a:ext cx="2987862" cy="1118531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16586954" y="1470416"/>
            <a:ext cx="2234446" cy="173843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4" name="Group 4"/>
          <p:cNvGrpSpPr/>
          <p:nvPr/>
        </p:nvGrpSpPr>
        <p:grpSpPr>
          <a:xfrm>
            <a:off x="3897478" y="3987789"/>
            <a:ext cx="6419838" cy="5403861"/>
            <a:chOff x="0" y="-66675"/>
            <a:chExt cx="8559784" cy="7205148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8559784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u="sng" spc="312" dirty="0">
                  <a:solidFill>
                    <a:srgbClr val="000000"/>
                  </a:solidFill>
                  <a:latin typeface="Open Sans"/>
                </a:rPr>
                <a:t>Synchronous Communication</a:t>
              </a:r>
              <a:r>
                <a:rPr lang="en-US" sz="2400" spc="312" dirty="0">
                  <a:solidFill>
                    <a:srgbClr val="000000"/>
                  </a:solidFill>
                  <a:latin typeface="Open Sans"/>
                </a:rPr>
                <a:t>				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97718"/>
              <a:ext cx="8559784" cy="6040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24" dirty="0">
                  <a:solidFill>
                    <a:srgbClr val="000000"/>
                  </a:solidFill>
                  <a:latin typeface="Open Sans Bold"/>
                </a:rPr>
                <a:t>Meetings</a:t>
              </a:r>
              <a:r>
                <a:rPr lang="en-US" sz="2400" spc="24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spc="24" dirty="0">
                  <a:solidFill>
                    <a:srgbClr val="000000"/>
                  </a:solidFill>
                  <a:latin typeface="Open Sans Bold"/>
                </a:rPr>
                <a:t>:</a:t>
              </a:r>
              <a:r>
                <a:rPr lang="en-US" sz="2400" spc="24" dirty="0">
                  <a:solidFill>
                    <a:srgbClr val="000000"/>
                  </a:solidFill>
                  <a:latin typeface="Open Sans"/>
                </a:rPr>
                <a:t> </a:t>
              </a:r>
            </a:p>
            <a:p>
              <a:pPr>
                <a:lnSpc>
                  <a:spcPts val="3600"/>
                </a:lnSpc>
              </a:pPr>
              <a:r>
                <a:rPr lang="en-US" sz="2400" spc="24" dirty="0">
                  <a:solidFill>
                    <a:srgbClr val="000000"/>
                  </a:solidFill>
                  <a:latin typeface="Open Sans"/>
                </a:rPr>
                <a:t>Team meeting (Daily)</a:t>
              </a:r>
            </a:p>
            <a:p>
              <a:pPr>
                <a:lnSpc>
                  <a:spcPts val="3600"/>
                </a:lnSpc>
              </a:pPr>
              <a:r>
                <a:rPr lang="en-US" sz="2400" spc="24" dirty="0">
                  <a:solidFill>
                    <a:srgbClr val="000000"/>
                  </a:solidFill>
                  <a:latin typeface="Open Sans"/>
                </a:rPr>
                <a:t>Project review (At milestones)</a:t>
              </a:r>
            </a:p>
            <a:p>
              <a:pPr>
                <a:lnSpc>
                  <a:spcPts val="3600"/>
                </a:lnSpc>
              </a:pPr>
              <a:r>
                <a:rPr lang="en-US" sz="2400" spc="24" dirty="0">
                  <a:solidFill>
                    <a:srgbClr val="000000"/>
                  </a:solidFill>
                  <a:latin typeface="Open Sans"/>
                </a:rPr>
                <a:t>Post-mortem meeting (At end of project)</a:t>
              </a:r>
            </a:p>
            <a:p>
              <a:pPr>
                <a:lnSpc>
                  <a:spcPts val="3600"/>
                </a:lnSpc>
              </a:pPr>
              <a:endParaRPr lang="en-US" sz="2400" spc="24" dirty="0">
                <a:solidFill>
                  <a:srgbClr val="000000"/>
                </a:solidFill>
                <a:latin typeface="Open Sans"/>
              </a:endParaRPr>
            </a:p>
            <a:p>
              <a:pPr>
                <a:lnSpc>
                  <a:spcPts val="3600"/>
                </a:lnSpc>
              </a:pPr>
              <a:r>
                <a:rPr lang="en-US" sz="2400" spc="24" dirty="0">
                  <a:solidFill>
                    <a:srgbClr val="000000"/>
                  </a:solidFill>
                  <a:latin typeface="Open Sans Bold"/>
                </a:rPr>
                <a:t>Team stand-up :</a:t>
              </a:r>
            </a:p>
            <a:p>
              <a:pPr>
                <a:lnSpc>
                  <a:spcPts val="3600"/>
                </a:lnSpc>
              </a:pPr>
              <a:r>
                <a:rPr lang="en-US" sz="2400" spc="24" dirty="0">
                  <a:solidFill>
                    <a:srgbClr val="000000"/>
                  </a:solidFill>
                  <a:latin typeface="Open Sans"/>
                </a:rPr>
                <a:t>Task progress updates (Daily)</a:t>
              </a:r>
            </a:p>
            <a:p>
              <a:pPr>
                <a:lnSpc>
                  <a:spcPts val="3600"/>
                </a:lnSpc>
              </a:pPr>
              <a:endParaRPr lang="en-US" sz="2400" spc="24" dirty="0">
                <a:solidFill>
                  <a:srgbClr val="000000"/>
                </a:solidFill>
                <a:latin typeface="Open Sans"/>
              </a:endParaRPr>
            </a:p>
            <a:p>
              <a:pPr>
                <a:lnSpc>
                  <a:spcPts val="3600"/>
                </a:lnSpc>
              </a:pPr>
              <a:r>
                <a:rPr lang="en-US" sz="2400" spc="24" dirty="0">
                  <a:solidFill>
                    <a:srgbClr val="000000"/>
                  </a:solidFill>
                  <a:latin typeface="Open Sans Bold"/>
                </a:rPr>
                <a:t>Video Conference Calls :</a:t>
              </a:r>
            </a:p>
            <a:p>
              <a:pPr>
                <a:lnSpc>
                  <a:spcPts val="3600"/>
                </a:lnSpc>
              </a:pPr>
              <a:r>
                <a:rPr lang="en-US" sz="2400" spc="24" dirty="0">
                  <a:solidFill>
                    <a:srgbClr val="000000"/>
                  </a:solidFill>
                  <a:latin typeface="Open Sans"/>
                </a:rPr>
                <a:t>Major work updates (Weekly)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839462" y="3987789"/>
            <a:ext cx="6419838" cy="1746261"/>
            <a:chOff x="0" y="-66675"/>
            <a:chExt cx="8559784" cy="2328348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8559784" cy="1183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u="sng" spc="312" dirty="0">
                  <a:solidFill>
                    <a:srgbClr val="000000"/>
                  </a:solidFill>
                  <a:latin typeface="Open Sans"/>
                </a:rPr>
                <a:t>Asynchronous Communication</a:t>
              </a:r>
              <a:r>
                <a:rPr lang="en-US" sz="2400" spc="312" dirty="0">
                  <a:solidFill>
                    <a:srgbClr val="000000"/>
                  </a:solidFill>
                  <a:latin typeface="Open Sans"/>
                </a:rPr>
                <a:t>				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97718"/>
              <a:ext cx="8559784" cy="1163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24">
                  <a:solidFill>
                    <a:srgbClr val="000000"/>
                  </a:solidFill>
                  <a:latin typeface="Open Sans Bold"/>
                </a:rPr>
                <a:t>Email</a:t>
              </a:r>
              <a:r>
                <a:rPr lang="en-US" sz="2400" spc="24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spc="24">
                  <a:solidFill>
                    <a:srgbClr val="000000"/>
                  </a:solidFill>
                  <a:latin typeface="Open Sans Bold"/>
                </a:rPr>
                <a:t>:</a:t>
              </a:r>
              <a:r>
                <a:rPr lang="en-US" sz="2400" spc="24">
                  <a:solidFill>
                    <a:srgbClr val="000000"/>
                  </a:solidFill>
                  <a:latin typeface="Open Sans"/>
                </a:rPr>
                <a:t> </a:t>
              </a:r>
            </a:p>
            <a:p>
              <a:pPr>
                <a:lnSpc>
                  <a:spcPts val="3600"/>
                </a:lnSpc>
              </a:pPr>
              <a:r>
                <a:rPr lang="en-US" sz="2400" spc="24">
                  <a:solidFill>
                    <a:srgbClr val="000000"/>
                  </a:solidFill>
                  <a:latin typeface="Open Sans"/>
                </a:rPr>
                <a:t>Project status report (Weekly)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897478" y="1028700"/>
            <a:ext cx="12502973" cy="2013735"/>
            <a:chOff x="0" y="0"/>
            <a:chExt cx="16670631" cy="2684980"/>
          </a:xfrm>
        </p:grpSpPr>
        <p:sp>
          <p:nvSpPr>
            <p:cNvPr id="11" name="TextBox 11"/>
            <p:cNvSpPr txBox="1"/>
            <p:nvPr/>
          </p:nvSpPr>
          <p:spPr>
            <a:xfrm>
              <a:off x="5" y="-9525"/>
              <a:ext cx="16670626" cy="141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 spc="210">
                  <a:solidFill>
                    <a:srgbClr val="000000"/>
                  </a:solidFill>
                  <a:latin typeface="Open Sans Bold"/>
                </a:rPr>
                <a:t>Communication Plan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22980"/>
              <a:ext cx="16670631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 spc="380">
                  <a:solidFill>
                    <a:srgbClr val="000000"/>
                  </a:solidFill>
                  <a:latin typeface="Open Sans Bold"/>
                </a:rPr>
                <a:t>PHASE 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3" y="1028700"/>
            <a:ext cx="9912712" cy="1986912"/>
            <a:chOff x="0" y="0"/>
            <a:chExt cx="13216949" cy="2649216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3216946" cy="141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 spc="210">
                  <a:solidFill>
                    <a:srgbClr val="000000"/>
                  </a:solidFill>
                  <a:latin typeface="Open Sans Bold"/>
                </a:rPr>
                <a:t>TEAM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87216"/>
              <a:ext cx="13216949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 spc="380">
                  <a:solidFill>
                    <a:srgbClr val="000000"/>
                  </a:solidFill>
                  <a:latin typeface="Open Sans"/>
                </a:rPr>
                <a:t>GROUP 1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160770"/>
            <a:ext cx="9912712" cy="3097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4200" spc="163">
                <a:solidFill>
                  <a:srgbClr val="000000"/>
                </a:solidFill>
                <a:latin typeface="Open Sans"/>
              </a:rPr>
              <a:t>Trisha Solanki - 201908254</a:t>
            </a:r>
          </a:p>
          <a:p>
            <a:pPr>
              <a:lnSpc>
                <a:spcPts val="8400"/>
              </a:lnSpc>
            </a:pPr>
            <a:r>
              <a:rPr lang="en-US" sz="4200" spc="163">
                <a:solidFill>
                  <a:srgbClr val="000000"/>
                </a:solidFill>
                <a:latin typeface="Open Sans"/>
              </a:rPr>
              <a:t>Saiteja Keetha - 201906887</a:t>
            </a:r>
          </a:p>
          <a:p>
            <a:pPr>
              <a:lnSpc>
                <a:spcPts val="8400"/>
              </a:lnSpc>
            </a:pPr>
            <a:r>
              <a:rPr lang="en-US" sz="4200" spc="163">
                <a:solidFill>
                  <a:srgbClr val="000000"/>
                </a:solidFill>
                <a:latin typeface="Open Sans"/>
              </a:rPr>
              <a:t>Shrey Sharma - 201908862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40000"/>
          </a:blip>
          <a:srcRect l="31150" r="31150"/>
          <a:stretch>
            <a:fillRect/>
          </a:stretch>
        </p:blipFill>
        <p:spPr>
          <a:xfrm>
            <a:off x="13368191" y="1028700"/>
            <a:ext cx="4919809" cy="8229600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2250968" y="5056579"/>
            <a:ext cx="2234446" cy="173843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0000"/>
          </a:blip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0000"/>
          </a:blip>
          <a:srcRect t="11824" b="11824"/>
          <a:stretch>
            <a:fillRect/>
          </a:stretch>
        </p:blipFill>
        <p:spPr>
          <a:xfrm>
            <a:off x="1054892" y="1028700"/>
            <a:ext cx="16178217" cy="82296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057403" y="2318201"/>
            <a:ext cx="14173194" cy="5650599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4" name="Group 4"/>
          <p:cNvGrpSpPr/>
          <p:nvPr/>
        </p:nvGrpSpPr>
        <p:grpSpPr>
          <a:xfrm>
            <a:off x="3303829" y="4115717"/>
            <a:ext cx="11680342" cy="2055565"/>
            <a:chOff x="0" y="0"/>
            <a:chExt cx="15573790" cy="2740754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5573786" cy="141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 spc="210">
                  <a:solidFill>
                    <a:srgbClr val="FFFFFF"/>
                  </a:solidFill>
                  <a:latin typeface="Open Sans Bold"/>
                </a:rPr>
                <a:t>Risks &amp; Responses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74944"/>
              <a:ext cx="15573790" cy="765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3300" spc="429">
                  <a:solidFill>
                    <a:srgbClr val="FFFFFF"/>
                  </a:solidFill>
                  <a:latin typeface="Open Sans"/>
                </a:rPr>
                <a:t>PHASE 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6286488" cy="7319815"/>
            <a:chOff x="0" y="0"/>
            <a:chExt cx="8381984" cy="9759753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0"/>
              <a:ext cx="8381984" cy="765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50"/>
                </a:lnSpc>
              </a:pPr>
              <a:r>
                <a:rPr lang="en-US" sz="3300" spc="429">
                  <a:solidFill>
                    <a:srgbClr val="000000"/>
                  </a:solidFill>
                  <a:latin typeface="Open Sans"/>
                </a:rPr>
                <a:t>Risks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280598"/>
              <a:ext cx="8381984" cy="8479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96240" lvl="1" indent="-198120" algn="just">
                <a:lnSpc>
                  <a:spcPts val="3600"/>
                </a:lnSpc>
                <a:buFont typeface="Arial"/>
                <a:buChar char="•"/>
              </a:pPr>
              <a:r>
                <a:rPr lang="en-US" sz="2400" spc="24">
                  <a:solidFill>
                    <a:srgbClr val="000000"/>
                  </a:solidFill>
                  <a:latin typeface="Open Sans"/>
                </a:rPr>
                <a:t>What if the database will crash under the situation of multiple access?</a:t>
              </a:r>
            </a:p>
            <a:p>
              <a:pPr marL="396240" lvl="1" indent="-198120" algn="just">
                <a:lnSpc>
                  <a:spcPts val="3600"/>
                </a:lnSpc>
                <a:buFont typeface="Arial"/>
                <a:buChar char="•"/>
              </a:pPr>
              <a:r>
                <a:rPr lang="en-US" sz="2400" spc="24">
                  <a:solidFill>
                    <a:srgbClr val="000000"/>
                  </a:solidFill>
                  <a:latin typeface="Open Sans"/>
                </a:rPr>
                <a:t>What if the application won't be finished on time?</a:t>
              </a:r>
            </a:p>
            <a:p>
              <a:pPr marL="396240" lvl="1" indent="-198120" algn="just">
                <a:lnSpc>
                  <a:spcPts val="3600"/>
                </a:lnSpc>
                <a:buFont typeface="Arial"/>
                <a:buChar char="•"/>
              </a:pPr>
              <a:r>
                <a:rPr lang="en-US" sz="2400" spc="24">
                  <a:solidFill>
                    <a:srgbClr val="000000"/>
                  </a:solidFill>
                  <a:latin typeface="Open Sans"/>
                </a:rPr>
                <a:t>What if the customer brings new ideas and requirements once the development has started?</a:t>
              </a:r>
            </a:p>
            <a:p>
              <a:pPr marL="396240" lvl="1" indent="-198120" algn="just">
                <a:lnSpc>
                  <a:spcPts val="3600"/>
                </a:lnSpc>
                <a:buFont typeface="Arial"/>
                <a:buChar char="•"/>
              </a:pPr>
              <a:r>
                <a:rPr lang="en-US" sz="2400" spc="24">
                  <a:solidFill>
                    <a:srgbClr val="000000"/>
                  </a:solidFill>
                  <a:latin typeface="Open Sans"/>
                </a:rPr>
                <a:t>What if the freelancer(s) leave the work in the middle of the project under some circumstances?</a:t>
              </a:r>
            </a:p>
            <a:p>
              <a:pPr marL="396240" lvl="1" indent="-198120" algn="just">
                <a:lnSpc>
                  <a:spcPts val="3600"/>
                </a:lnSpc>
                <a:buFont typeface="Arial"/>
                <a:buChar char="•"/>
              </a:pPr>
              <a:r>
                <a:rPr lang="en-US" sz="2400" spc="24">
                  <a:solidFill>
                    <a:srgbClr val="000000"/>
                  </a:solidFill>
                  <a:latin typeface="Open Sans"/>
                </a:rPr>
                <a:t>What if the customer is not satisfied with the final product?</a:t>
              </a:r>
            </a:p>
            <a:p>
              <a:pPr marL="396240" lvl="1" indent="-198120" algn="just">
                <a:lnSpc>
                  <a:spcPts val="3600"/>
                </a:lnSpc>
                <a:buFont typeface="Arial"/>
                <a:buChar char="•"/>
              </a:pPr>
              <a:r>
                <a:rPr lang="en-US" sz="2400" spc="24">
                  <a:solidFill>
                    <a:srgbClr val="000000"/>
                  </a:solidFill>
                  <a:latin typeface="Open Sans"/>
                </a:rPr>
                <a:t>What if all the requirements won't be implemented by developers? 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40000"/>
          </a:blip>
          <a:srcRect l="23553" r="23553"/>
          <a:stretch>
            <a:fillRect/>
          </a:stretch>
        </p:blipFill>
        <p:spPr>
          <a:xfrm>
            <a:off x="15425442" y="-281730"/>
            <a:ext cx="3816485" cy="1085046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14308219" y="9171379"/>
            <a:ext cx="2234446" cy="173843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7" name="Group 7"/>
          <p:cNvGrpSpPr/>
          <p:nvPr/>
        </p:nvGrpSpPr>
        <p:grpSpPr>
          <a:xfrm>
            <a:off x="7830684" y="1028700"/>
            <a:ext cx="7124688" cy="8539015"/>
            <a:chOff x="0" y="0"/>
            <a:chExt cx="9499584" cy="11385353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0"/>
              <a:ext cx="9499584" cy="765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50"/>
                </a:lnSpc>
              </a:pPr>
              <a:r>
                <a:rPr lang="en-US" sz="3300" spc="429">
                  <a:solidFill>
                    <a:srgbClr val="000000"/>
                  </a:solidFill>
                  <a:latin typeface="Open Sans"/>
                </a:rPr>
                <a:t>Responses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80598"/>
              <a:ext cx="9499584" cy="10104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96240" lvl="1" indent="-198120" algn="just">
                <a:lnSpc>
                  <a:spcPts val="3600"/>
                </a:lnSpc>
                <a:buFont typeface="Arial"/>
                <a:buChar char="•"/>
              </a:pPr>
              <a:r>
                <a:rPr lang="en-US" sz="2400" spc="24">
                  <a:solidFill>
                    <a:srgbClr val="000000"/>
                  </a:solidFill>
                  <a:latin typeface="Open Sans"/>
                </a:rPr>
                <a:t>Keep the database on cloud services so that the whole database can be retrieved in such cases</a:t>
              </a:r>
            </a:p>
            <a:p>
              <a:pPr marL="396240" lvl="1" indent="-198120" algn="just">
                <a:lnSpc>
                  <a:spcPts val="3600"/>
                </a:lnSpc>
                <a:buFont typeface="Arial"/>
                <a:buChar char="•"/>
              </a:pPr>
              <a:r>
                <a:rPr lang="en-US" sz="2400" spc="24">
                  <a:solidFill>
                    <a:srgbClr val="000000"/>
                  </a:solidFill>
                  <a:latin typeface="Open Sans"/>
                </a:rPr>
                <a:t>Use fast-tracking technique to avoid such kind situation</a:t>
              </a:r>
            </a:p>
            <a:p>
              <a:pPr marL="396240" lvl="1" indent="-198120" algn="just">
                <a:lnSpc>
                  <a:spcPts val="3600"/>
                </a:lnSpc>
                <a:buFont typeface="Arial"/>
                <a:buChar char="•"/>
              </a:pPr>
              <a:r>
                <a:rPr lang="en-US" sz="2400" spc="24">
                  <a:solidFill>
                    <a:srgbClr val="000000"/>
                  </a:solidFill>
                  <a:latin typeface="Open Sans"/>
                </a:rPr>
                <a:t>You should always be ready to make the changes in application. Warn Designers and Developers about it beforehand</a:t>
              </a:r>
            </a:p>
            <a:p>
              <a:pPr marL="396240" lvl="1" indent="-198120" algn="just">
                <a:lnSpc>
                  <a:spcPts val="3600"/>
                </a:lnSpc>
                <a:buFont typeface="Arial"/>
                <a:buChar char="•"/>
              </a:pPr>
              <a:r>
                <a:rPr lang="en-US" sz="2400" spc="24">
                  <a:solidFill>
                    <a:srgbClr val="000000"/>
                  </a:solidFill>
                  <a:latin typeface="Open Sans"/>
                </a:rPr>
                <a:t>Keep the list of Freelancers in case if you need to hire new ones</a:t>
              </a:r>
            </a:p>
            <a:p>
              <a:pPr marL="396240" lvl="1" indent="-198120" algn="just">
                <a:lnSpc>
                  <a:spcPts val="3600"/>
                </a:lnSpc>
                <a:buFont typeface="Arial"/>
                <a:buChar char="•"/>
              </a:pPr>
              <a:r>
                <a:rPr lang="en-US" sz="2400" spc="24">
                  <a:solidFill>
                    <a:srgbClr val="000000"/>
                  </a:solidFill>
                  <a:latin typeface="Open Sans"/>
                </a:rPr>
                <a:t>Ask for feedback and make changes accordingly</a:t>
              </a:r>
            </a:p>
            <a:p>
              <a:pPr marL="396240" lvl="1" indent="-198120" algn="just">
                <a:lnSpc>
                  <a:spcPts val="3600"/>
                </a:lnSpc>
                <a:buFont typeface="Arial"/>
                <a:buChar char="•"/>
              </a:pPr>
              <a:r>
                <a:rPr lang="en-US" sz="2400" spc="24">
                  <a:solidFill>
                    <a:srgbClr val="000000"/>
                  </a:solidFill>
                  <a:latin typeface="Open Sans"/>
                </a:rPr>
                <a:t>Find an expertise or someone more experienced in this field and be ready to get help in times like this</a:t>
              </a:r>
            </a:p>
            <a:p>
              <a:pPr algn="just">
                <a:lnSpc>
                  <a:spcPts val="3000"/>
                </a:lnSpc>
              </a:pPr>
              <a:endParaRPr lang="en-US" sz="2400" spc="24">
                <a:solidFill>
                  <a:srgbClr val="000000"/>
                </a:solidFill>
                <a:latin typeface="Open Sans"/>
              </a:endParaRPr>
            </a:p>
            <a:p>
              <a:pPr algn="just">
                <a:lnSpc>
                  <a:spcPts val="3000"/>
                </a:lnSpc>
              </a:pPr>
              <a:endParaRPr lang="en-US" sz="2400" spc="24">
                <a:solidFill>
                  <a:srgbClr val="000000"/>
                </a:solidFill>
                <a:latin typeface="Open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03268" y="6953250"/>
            <a:ext cx="628222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7000" spc="21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40000"/>
          </a:blip>
          <a:srcRect l="19290" r="36321"/>
          <a:stretch>
            <a:fillRect/>
          </a:stretch>
        </p:blipFill>
        <p:spPr>
          <a:xfrm>
            <a:off x="0" y="0"/>
            <a:ext cx="7291392" cy="102870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6174169" y="7404491"/>
            <a:ext cx="2234446" cy="173843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24992" y="766422"/>
            <a:ext cx="10434308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80"/>
              </a:lnSpc>
            </a:pPr>
            <a:r>
              <a:rPr lang="en-US" sz="6400" spc="473">
                <a:solidFill>
                  <a:srgbClr val="FFFFFF"/>
                </a:solidFill>
                <a:latin typeface="Open Sans Bold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18776" y="2882265"/>
            <a:ext cx="12940524" cy="637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Nearshop wants us to develope an application based on an already built web application, which should be in French, Dutch and English languages.</a:t>
            </a:r>
          </a:p>
          <a:p>
            <a:pPr algn="just">
              <a:lnSpc>
                <a:spcPts val="3600"/>
              </a:lnSpc>
            </a:pPr>
            <a:endParaRPr lang="en-US" sz="2400" spc="24">
              <a:solidFill>
                <a:srgbClr val="FFFFFF"/>
              </a:solidFill>
              <a:latin typeface="Montserrat Light"/>
            </a:endParaRPr>
          </a:p>
          <a:p>
            <a:pPr algn="just">
              <a:lnSpc>
                <a:spcPts val="3600"/>
              </a:lnSpc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The application allows to :</a:t>
            </a:r>
          </a:p>
          <a:p>
            <a:pPr marL="396240" lvl="1" indent="-198120" algn="just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manage the inventory by adding or editing goods</a:t>
            </a:r>
          </a:p>
          <a:p>
            <a:pPr marL="396240" lvl="1" indent="-198120" algn="just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determine the level of accessibility for people with limited mobility (PRM)</a:t>
            </a:r>
          </a:p>
          <a:p>
            <a:pPr marL="396240" lvl="1" indent="-198120" algn="just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schedule and administer the program of activities</a:t>
            </a:r>
          </a:p>
          <a:p>
            <a:pPr marL="396240" lvl="1" indent="-198120" algn="just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manage the blog</a:t>
            </a:r>
          </a:p>
          <a:p>
            <a:pPr algn="just">
              <a:lnSpc>
                <a:spcPts val="3600"/>
              </a:lnSpc>
            </a:pPr>
            <a:endParaRPr lang="en-US" sz="2400" spc="24">
              <a:solidFill>
                <a:srgbClr val="FFFFFF"/>
              </a:solidFill>
              <a:latin typeface="Montserrat Light"/>
            </a:endParaRPr>
          </a:p>
          <a:p>
            <a:pPr algn="just">
              <a:lnSpc>
                <a:spcPts val="3600"/>
              </a:lnSpc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The application provides the possibility to edit :</a:t>
            </a:r>
          </a:p>
          <a:p>
            <a:pPr marL="396240" lvl="1" indent="-198120" algn="just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shop’s description, address, and contacts</a:t>
            </a:r>
          </a:p>
          <a:p>
            <a:pPr marL="396240" lvl="1" indent="-198120" algn="just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working hours schedule</a:t>
            </a:r>
          </a:p>
          <a:p>
            <a:pPr marL="396240" lvl="1" indent="-198120" algn="just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industry and categories of goods</a:t>
            </a:r>
          </a:p>
          <a:p>
            <a:pPr marL="396240" lvl="1" indent="-198120" algn="just">
              <a:lnSpc>
                <a:spcPts val="3600"/>
              </a:lnSpc>
              <a:buFont typeface="Arial"/>
              <a:buChar char="•"/>
            </a:pPr>
            <a:r>
              <a:rPr lang="en-US" sz="2400" spc="24">
                <a:solidFill>
                  <a:srgbClr val="FFFFFF"/>
                </a:solidFill>
                <a:latin typeface="Montserrat Light"/>
              </a:rPr>
              <a:t>accessibility data</a:t>
            </a:r>
          </a:p>
        </p:txBody>
      </p:sp>
      <p:sp>
        <p:nvSpPr>
          <p:cNvPr id="4" name="AutoShape 4"/>
          <p:cNvSpPr/>
          <p:nvPr/>
        </p:nvSpPr>
        <p:spPr>
          <a:xfrm>
            <a:off x="12250968" y="5056579"/>
            <a:ext cx="2234446" cy="173843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40000"/>
          </a:blip>
          <a:srcRect l="31150" r="31150"/>
          <a:stretch>
            <a:fillRect/>
          </a:stretch>
        </p:blipFill>
        <p:spPr>
          <a:xfrm>
            <a:off x="-2459905" y="1028700"/>
            <a:ext cx="4919809" cy="822960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1342682" y="1737972"/>
            <a:ext cx="2234446" cy="173843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188273" cy="2013735"/>
            <a:chOff x="0" y="0"/>
            <a:chExt cx="12251031" cy="2684980"/>
          </a:xfrm>
        </p:grpSpPr>
        <p:sp>
          <p:nvSpPr>
            <p:cNvPr id="3" name="TextBox 3"/>
            <p:cNvSpPr txBox="1"/>
            <p:nvPr/>
          </p:nvSpPr>
          <p:spPr>
            <a:xfrm>
              <a:off x="4" y="-9525"/>
              <a:ext cx="12251027" cy="141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 spc="210">
                  <a:solidFill>
                    <a:srgbClr val="FFFFFF"/>
                  </a:solidFill>
                  <a:latin typeface="Open Sans Bold"/>
                </a:rPr>
                <a:t>Project Charter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22980"/>
              <a:ext cx="12251031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 spc="380">
                  <a:solidFill>
                    <a:srgbClr val="FFFFFF"/>
                  </a:solidFill>
                  <a:latin typeface="Open Sans Bold"/>
                </a:rPr>
                <a:t>PHASE 1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40000"/>
          </a:blip>
          <a:srcRect l="50907" r="7788"/>
          <a:stretch>
            <a:fillRect/>
          </a:stretch>
        </p:blipFill>
        <p:spPr>
          <a:xfrm>
            <a:off x="13317915" y="0"/>
            <a:ext cx="6839328" cy="10970048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12200692" y="2868593"/>
            <a:ext cx="2234446" cy="17384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1028700" y="5067300"/>
            <a:ext cx="10055461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 spc="28" dirty="0">
                <a:solidFill>
                  <a:srgbClr val="FFFFFF"/>
                </a:solidFill>
                <a:latin typeface="Montserrat Light"/>
              </a:rPr>
              <a:t>It </a:t>
            </a:r>
            <a:r>
              <a:rPr lang="en-US" sz="2800" spc="28" dirty="0" smtClean="0">
                <a:solidFill>
                  <a:srgbClr val="FFFFFF"/>
                </a:solidFill>
                <a:latin typeface="Montserrat Light"/>
              </a:rPr>
              <a:t>is a document </a:t>
            </a:r>
            <a:r>
              <a:rPr lang="en-US" sz="2800" spc="28" dirty="0">
                <a:solidFill>
                  <a:srgbClr val="FFFFFF"/>
                </a:solidFill>
                <a:latin typeface="Montserrat Light"/>
              </a:rPr>
              <a:t>that describes your project in its entirety -</a:t>
            </a:r>
          </a:p>
          <a:p>
            <a:pPr algn="just">
              <a:lnSpc>
                <a:spcPts val="4200"/>
              </a:lnSpc>
            </a:pPr>
            <a:endParaRPr lang="en-US" sz="2800" spc="28" dirty="0">
              <a:solidFill>
                <a:srgbClr val="FFFFFF"/>
              </a:solidFill>
              <a:latin typeface="Montserrat Light"/>
            </a:endParaRPr>
          </a:p>
          <a:p>
            <a:pPr marL="462280" lvl="1" indent="-231140" algn="just">
              <a:lnSpc>
                <a:spcPts val="4200"/>
              </a:lnSpc>
              <a:buFont typeface="Arial"/>
              <a:buChar char="•"/>
            </a:pPr>
            <a:r>
              <a:rPr lang="en-US" sz="2800" spc="28" dirty="0">
                <a:solidFill>
                  <a:srgbClr val="FFFFFF"/>
                </a:solidFill>
                <a:latin typeface="Montserrat Light"/>
              </a:rPr>
              <a:t>Detailed project goals</a:t>
            </a:r>
          </a:p>
          <a:p>
            <a:pPr marL="462280" lvl="1" indent="-231140" algn="just">
              <a:lnSpc>
                <a:spcPts val="4200"/>
              </a:lnSpc>
              <a:buFont typeface="Arial"/>
              <a:buChar char="•"/>
            </a:pPr>
            <a:r>
              <a:rPr lang="en-US" sz="2800" spc="28" dirty="0">
                <a:solidFill>
                  <a:srgbClr val="FFFFFF"/>
                </a:solidFill>
                <a:latin typeface="Montserrat Light"/>
              </a:rPr>
              <a:t>Roles and responsibilities</a:t>
            </a:r>
          </a:p>
          <a:p>
            <a:pPr marL="462280" lvl="1" indent="-231140" algn="just">
              <a:lnSpc>
                <a:spcPts val="4200"/>
              </a:lnSpc>
              <a:buFont typeface="Arial"/>
              <a:buChar char="•"/>
            </a:pPr>
            <a:r>
              <a:rPr lang="en-US" sz="2800" spc="28" dirty="0">
                <a:solidFill>
                  <a:srgbClr val="FFFFFF"/>
                </a:solidFill>
                <a:latin typeface="Montserrat Light"/>
              </a:rPr>
              <a:t>Identifies the main stakeholders</a:t>
            </a:r>
          </a:p>
          <a:p>
            <a:pPr marL="462280" lvl="1" indent="-231140" algn="just">
              <a:lnSpc>
                <a:spcPts val="4200"/>
              </a:lnSpc>
              <a:buFont typeface="Arial"/>
              <a:buChar char="•"/>
            </a:pPr>
            <a:r>
              <a:rPr lang="en-US" sz="2800" spc="28" dirty="0">
                <a:solidFill>
                  <a:srgbClr val="FFFFFF"/>
                </a:solidFill>
                <a:latin typeface="Montserrat Light"/>
              </a:rPr>
              <a:t>Reasons for undertaking the project</a:t>
            </a:r>
          </a:p>
          <a:p>
            <a:pPr marL="462280" lvl="1" indent="-231140" algn="just">
              <a:lnSpc>
                <a:spcPts val="4200"/>
              </a:lnSpc>
              <a:buFont typeface="Arial"/>
              <a:buChar char="•"/>
            </a:pPr>
            <a:r>
              <a:rPr lang="en-US" sz="2800" spc="28" dirty="0">
                <a:solidFill>
                  <a:srgbClr val="FFFFFF"/>
                </a:solidFill>
                <a:latin typeface="Montserrat Light"/>
              </a:rPr>
              <a:t>Objectives and constraints of the 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3530" y="-712413"/>
            <a:ext cx="15160941" cy="11711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6249" b="6249"/>
          <a:stretch>
            <a:fillRect/>
          </a:stretch>
        </p:blipFill>
        <p:spPr>
          <a:xfrm>
            <a:off x="-172531" y="-291210"/>
            <a:ext cx="8827401" cy="450891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1025953" y="6983583"/>
            <a:ext cx="8377685" cy="3680126"/>
          </a:xfrm>
          <a:prstGeom prst="rect">
            <a:avLst/>
          </a:prstGeom>
          <a:solidFill>
            <a:srgbClr val="000000">
              <a:alpha val="49803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40000"/>
          </a:blip>
          <a:srcRect l="17995" t="20994" r="16896" b="34323"/>
          <a:stretch>
            <a:fillRect/>
          </a:stretch>
        </p:blipFill>
        <p:spPr>
          <a:xfrm>
            <a:off x="11388815" y="7273140"/>
            <a:ext cx="7148592" cy="3268559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6909554" y="1999054"/>
            <a:ext cx="2234446" cy="17384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6" name="Group 6"/>
          <p:cNvGrpSpPr/>
          <p:nvPr/>
        </p:nvGrpSpPr>
        <p:grpSpPr>
          <a:xfrm>
            <a:off x="8071027" y="1028700"/>
            <a:ext cx="9188273" cy="3071010"/>
            <a:chOff x="0" y="0"/>
            <a:chExt cx="12251031" cy="4094680"/>
          </a:xfrm>
        </p:grpSpPr>
        <p:sp>
          <p:nvSpPr>
            <p:cNvPr id="7" name="TextBox 7"/>
            <p:cNvSpPr txBox="1"/>
            <p:nvPr/>
          </p:nvSpPr>
          <p:spPr>
            <a:xfrm>
              <a:off x="4" y="-9525"/>
              <a:ext cx="12251027" cy="2828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400"/>
                </a:lnSpc>
              </a:pPr>
              <a:r>
                <a:rPr lang="en-US" sz="7000" spc="210">
                  <a:solidFill>
                    <a:srgbClr val="FFFFFF"/>
                  </a:solidFill>
                  <a:latin typeface="Open Sans Bold"/>
                </a:rPr>
                <a:t>Identify Stakeholders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332680"/>
              <a:ext cx="12251031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60"/>
                </a:lnSpc>
              </a:pPr>
              <a:r>
                <a:rPr lang="en-US" sz="3800" spc="380">
                  <a:solidFill>
                    <a:srgbClr val="FFFFFF"/>
                  </a:solidFill>
                  <a:latin typeface="Open Sans Bold"/>
                </a:rPr>
                <a:t>PHASE 2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6429375"/>
            <a:ext cx="8320171" cy="28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  <a:spcBef>
                <a:spcPct val="0"/>
              </a:spcBef>
            </a:pPr>
            <a:r>
              <a:rPr lang="en-US" sz="3000" spc="30">
                <a:solidFill>
                  <a:srgbClr val="FFFFFF"/>
                </a:solidFill>
                <a:latin typeface="Open Sans"/>
              </a:rPr>
              <a:t>Individuals and organizations who are actively involved in the project, or whose interests may be positively or negatively affected as a result of project execution or successful project completion.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32781" b="32781"/>
          <a:stretch>
            <a:fillRect/>
          </a:stretch>
        </p:blipFill>
        <p:spPr>
          <a:xfrm>
            <a:off x="-445296" y="-289054"/>
            <a:ext cx="19178592" cy="440022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528762"/>
            <a:ext cx="1473530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210">
                <a:solidFill>
                  <a:srgbClr val="000000"/>
                </a:solidFill>
                <a:latin typeface="Open Sans Bold"/>
              </a:rPr>
              <a:t>Stakeholders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629275"/>
            <a:ext cx="5851171" cy="340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Open Sans"/>
              </a:rPr>
              <a:t>Management Team (CEO, CTO, Director, etc.)</a:t>
            </a:r>
          </a:p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Open Sans"/>
              </a:rPr>
              <a:t>Sponsor(s)</a:t>
            </a:r>
          </a:p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Open Sans"/>
              </a:rPr>
              <a:t>Project Manager</a:t>
            </a:r>
          </a:p>
          <a:p>
            <a:pPr marL="495300" lvl="1" indent="-247650" algn="l">
              <a:lnSpc>
                <a:spcPts val="4500"/>
              </a:lnSpc>
              <a:buFont typeface="Arial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Open Sans"/>
              </a:rPr>
              <a:t>IT Team (Developers, Designers, Freelancers, etc.)</a:t>
            </a:r>
          </a:p>
        </p:txBody>
      </p:sp>
      <p:sp>
        <p:nvSpPr>
          <p:cNvPr id="5" name="AutoShape 5"/>
          <p:cNvSpPr/>
          <p:nvPr/>
        </p:nvSpPr>
        <p:spPr>
          <a:xfrm>
            <a:off x="16586954" y="1980004"/>
            <a:ext cx="2234446" cy="17384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6" name="TextBox 6"/>
          <p:cNvSpPr txBox="1"/>
          <p:nvPr/>
        </p:nvSpPr>
        <p:spPr>
          <a:xfrm>
            <a:off x="7433570" y="5629275"/>
            <a:ext cx="5851171" cy="340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Open Sans"/>
              </a:rPr>
              <a:t>Business Owners (Customers)</a:t>
            </a:r>
          </a:p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Open Sans"/>
              </a:rPr>
              <a:t>Investors</a:t>
            </a:r>
          </a:p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Open Sans"/>
              </a:rPr>
              <a:t>Employees of these businesses</a:t>
            </a:r>
          </a:p>
          <a:p>
            <a:pPr marL="495300" lvl="1" indent="-247650" algn="l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Open Sans"/>
              </a:rPr>
              <a:t>Marketing and Sales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64179" y="5629275"/>
            <a:ext cx="4732252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Open Sans"/>
              </a:rPr>
              <a:t>Buyers (Customer's Customers)</a:t>
            </a:r>
          </a:p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Open Sans"/>
              </a:rPr>
              <a:t>Suppliers</a:t>
            </a:r>
          </a:p>
          <a:p>
            <a:pPr algn="l">
              <a:lnSpc>
                <a:spcPts val="4500"/>
              </a:lnSpc>
            </a:pPr>
            <a:endParaRPr lang="en-US" sz="3000" spc="3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433570" y="4829175"/>
            <a:ext cx="171043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00"/>
              </a:lnSpc>
              <a:spcBef>
                <a:spcPct val="0"/>
              </a:spcBef>
            </a:pPr>
            <a:r>
              <a:rPr lang="en-US" sz="3000" spc="30" dirty="0">
                <a:solidFill>
                  <a:srgbClr val="000000"/>
                </a:solidFill>
                <a:latin typeface="Open Sans"/>
              </a:rPr>
              <a:t>External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829175"/>
            <a:ext cx="1993180" cy="532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00"/>
              </a:lnSpc>
              <a:spcBef>
                <a:spcPct val="0"/>
              </a:spcBef>
            </a:pPr>
            <a:r>
              <a:rPr lang="en-US" sz="3000" spc="30" dirty="0" smtClean="0">
                <a:solidFill>
                  <a:srgbClr val="000000"/>
                </a:solidFill>
                <a:latin typeface="Open Sans"/>
              </a:rPr>
              <a:t>Internal</a:t>
            </a:r>
            <a:endParaRPr lang="en-US" sz="3000" spc="3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964179" y="4829175"/>
            <a:ext cx="32722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spc="30">
                <a:solidFill>
                  <a:srgbClr val="000000"/>
                </a:solidFill>
                <a:latin typeface="Open Sans"/>
              </a:rPr>
              <a:t>External Indirectly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32781" b="32781"/>
          <a:stretch>
            <a:fillRect/>
          </a:stretch>
        </p:blipFill>
        <p:spPr>
          <a:xfrm>
            <a:off x="-445296" y="-289054"/>
            <a:ext cx="19178592" cy="440022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528762"/>
            <a:ext cx="1473530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210">
                <a:solidFill>
                  <a:srgbClr val="000000"/>
                </a:solidFill>
                <a:latin typeface="Open Sans Bold"/>
              </a:rPr>
              <a:t>Stakeholders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86954" y="1980004"/>
            <a:ext cx="2234446" cy="17384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TextBox 5"/>
          <p:cNvSpPr txBox="1"/>
          <p:nvPr/>
        </p:nvSpPr>
        <p:spPr>
          <a:xfrm>
            <a:off x="1028700" y="5857531"/>
            <a:ext cx="5851171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Open Sans"/>
              </a:rPr>
              <a:t>Internal</a:t>
            </a:r>
          </a:p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Open Sans"/>
              </a:rPr>
              <a:t>External</a:t>
            </a:r>
          </a:p>
          <a:p>
            <a:pPr marL="495300" lvl="1" indent="-247650" algn="l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Open Sans"/>
              </a:rPr>
              <a:t>External Indirectly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96227" y="5857531"/>
            <a:ext cx="5851171" cy="28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Open Sans"/>
              </a:rPr>
              <a:t>Money</a:t>
            </a:r>
          </a:p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Open Sans"/>
              </a:rPr>
              <a:t>Communication</a:t>
            </a:r>
          </a:p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Open Sans"/>
              </a:rPr>
              <a:t>Product Development</a:t>
            </a:r>
          </a:p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Open Sans"/>
              </a:rPr>
              <a:t>Shopping</a:t>
            </a:r>
          </a:p>
          <a:p>
            <a:pPr marL="495300" lvl="1" indent="-247650" algn="l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Open Sans"/>
              </a:rPr>
              <a:t>Supply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08129" y="5857531"/>
            <a:ext cx="5851171" cy="28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Open Sans"/>
              </a:rPr>
              <a:t>Use Application</a:t>
            </a:r>
          </a:p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Open Sans"/>
              </a:rPr>
              <a:t>Investment</a:t>
            </a:r>
          </a:p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Open Sans"/>
              </a:rPr>
              <a:t>Sponsorship</a:t>
            </a:r>
          </a:p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Open Sans"/>
              </a:rPr>
              <a:t>Salary</a:t>
            </a:r>
          </a:p>
          <a:p>
            <a:pPr marL="495300" lvl="1" indent="-247650" algn="l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Open Sans"/>
              </a:rPr>
              <a:t>Marketing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76325" y="5518970"/>
            <a:ext cx="2206219" cy="319510"/>
            <a:chOff x="0" y="0"/>
            <a:chExt cx="3507740" cy="508000"/>
          </a:xfrm>
        </p:grpSpPr>
        <p:sp>
          <p:nvSpPr>
            <p:cNvPr id="9" name="Freeform 9"/>
            <p:cNvSpPr/>
            <p:nvPr/>
          </p:nvSpPr>
          <p:spPr>
            <a:xfrm>
              <a:off x="0" y="215900"/>
              <a:ext cx="3507740" cy="76200"/>
            </a:xfrm>
            <a:custGeom>
              <a:avLst/>
              <a:gdLst/>
              <a:ahLst/>
              <a:cxnLst/>
              <a:rect l="l" t="t" r="r" b="b"/>
              <a:pathLst>
                <a:path w="3507740" h="76200">
                  <a:moveTo>
                    <a:pt x="0" y="0"/>
                  </a:moveTo>
                  <a:lnTo>
                    <a:pt x="3507740" y="0"/>
                  </a:lnTo>
                  <a:lnTo>
                    <a:pt x="350774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AFAFA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76325" y="4829175"/>
            <a:ext cx="585117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spc="30">
                <a:solidFill>
                  <a:srgbClr val="000000"/>
                </a:solidFill>
                <a:latin typeface="Open Sans Bold"/>
              </a:rPr>
              <a:t>Categories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96227" y="4829175"/>
            <a:ext cx="585117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spc="30">
                <a:solidFill>
                  <a:srgbClr val="000000"/>
                </a:solidFill>
                <a:latin typeface="Open Sans Bold"/>
              </a:rPr>
              <a:t>Relationship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996227" y="5518970"/>
            <a:ext cx="2764103" cy="319510"/>
            <a:chOff x="0" y="0"/>
            <a:chExt cx="4394738" cy="508000"/>
          </a:xfrm>
        </p:grpSpPr>
        <p:sp>
          <p:nvSpPr>
            <p:cNvPr id="13" name="Freeform 13"/>
            <p:cNvSpPr/>
            <p:nvPr/>
          </p:nvSpPr>
          <p:spPr>
            <a:xfrm>
              <a:off x="0" y="215900"/>
              <a:ext cx="4394738" cy="76200"/>
            </a:xfrm>
            <a:custGeom>
              <a:avLst/>
              <a:gdLst/>
              <a:ahLst/>
              <a:cxnLst/>
              <a:rect l="l" t="t" r="r" b="b"/>
              <a:pathLst>
                <a:path w="4394738" h="76200">
                  <a:moveTo>
                    <a:pt x="0" y="0"/>
                  </a:moveTo>
                  <a:lnTo>
                    <a:pt x="4394738" y="0"/>
                  </a:lnTo>
                  <a:lnTo>
                    <a:pt x="439473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AFAFAF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9410" y="0"/>
            <a:ext cx="15429180" cy="10903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675</Words>
  <Application>Microsoft Office PowerPoint</Application>
  <PresentationFormat>Custom</PresentationFormat>
  <Paragraphs>185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Calibri</vt:lpstr>
      <vt:lpstr>Montserrat Light</vt:lpstr>
      <vt:lpstr>Montserrat Light Bold</vt:lpstr>
      <vt:lpstr>Arial</vt:lpstr>
      <vt:lpstr>Open Sans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 Final Exam</dc:title>
  <cp:lastModifiedBy>trisha solanki</cp:lastModifiedBy>
  <cp:revision>4</cp:revision>
  <dcterms:created xsi:type="dcterms:W3CDTF">2006-08-16T00:00:00Z</dcterms:created>
  <dcterms:modified xsi:type="dcterms:W3CDTF">2020-05-19T22:58:40Z</dcterms:modified>
  <dc:identifier>DAD6ZZJ2nsk</dc:identifier>
</cp:coreProperties>
</file>